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24bc8c725_0_1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1524bc8c725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1524bc8c725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24bc8c725_0_1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24bc8c72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24bc8c725_0_1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24bc8c72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24bc8c725_0_1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24bc8c72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24bc8c725_0_20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24bc8c725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24bc8c725_0_2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24bc8c72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24bc8c725_0_2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24bc8c72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24bc8c725_0_2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24bc8c72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24bc8c725_0_2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24bc8c72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FF984E">
                <a:alpha val="80000"/>
              </a:srgbClr>
            </a:gs>
            <a:gs pos="95000">
              <a:srgbClr val="22398A">
                <a:alpha val="80000"/>
              </a:srgbClr>
            </a:gs>
            <a:gs pos="100000">
              <a:srgbClr val="22398A">
                <a:alpha val="80000"/>
              </a:srgbClr>
            </a:gs>
          </a:gsLst>
          <a:lin ang="7500132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27055" t="0"/>
          <a:stretch/>
        </p:blipFill>
        <p:spPr>
          <a:xfrm>
            <a:off x="294481" y="28353"/>
            <a:ext cx="884952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ctrTitle"/>
          </p:nvPr>
        </p:nvSpPr>
        <p:spPr>
          <a:xfrm>
            <a:off x="0" y="4805130"/>
            <a:ext cx="9144000" cy="988500"/>
          </a:xfrm>
          <a:prstGeom prst="rect">
            <a:avLst/>
          </a:prstGeom>
          <a:solidFill>
            <a:srgbClr val="2D3642">
              <a:alpha val="80000"/>
            </a:srgbClr>
          </a:solidFill>
          <a:ln>
            <a:noFill/>
          </a:ln>
        </p:spPr>
        <p:txBody>
          <a:bodyPr anchorCtr="0" anchor="ctr" bIns="252000" lIns="432000" spcFirstLastPara="1" rIns="432000" wrap="square" tIns="2880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cap="none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0" y="5915751"/>
            <a:ext cx="9144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2000" lIns="432000" spcFirstLastPara="1" rIns="432000" wrap="square" tIns="2520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25" y="391150"/>
            <a:ext cx="823428" cy="2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94481" y="2736503"/>
            <a:ext cx="3519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Real-time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Analytics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Internet of Sports</a:t>
            </a:r>
            <a:endParaRPr b="1" i="0" sz="2800" u="none" cap="none" strike="noStrike">
              <a:solidFill>
                <a:srgbClr val="F2F2F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69925" y="4156067"/>
            <a:ext cx="351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Marie Curie European Training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415925" y="4156067"/>
            <a:ext cx="54000" cy="30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30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533400" y="-1"/>
            <a:ext cx="8610600" cy="34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288000" lIns="288000" spcFirstLastPara="1" rIns="288000" wrap="square" tIns="2880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Slab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533400" y="3415144"/>
            <a:ext cx="8610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1" y="0"/>
            <a:ext cx="533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8"/>
          <p:cNvSpPr/>
          <p:nvPr/>
        </p:nvSpPr>
        <p:spPr>
          <a:xfrm>
            <a:off x="0" y="0"/>
            <a:ext cx="173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0" y="879417"/>
            <a:ext cx="4515000" cy="53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629150" y="879417"/>
            <a:ext cx="4515000" cy="53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b="0" i="0" sz="2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01" y="6412482"/>
            <a:ext cx="603107" cy="1875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ctrTitle"/>
          </p:nvPr>
        </p:nvSpPr>
        <p:spPr>
          <a:xfrm>
            <a:off x="0" y="4805130"/>
            <a:ext cx="9144000" cy="988500"/>
          </a:xfrm>
          <a:prstGeom prst="rect">
            <a:avLst/>
          </a:prstGeom>
          <a:solidFill>
            <a:srgbClr val="2D3642">
              <a:alpha val="80000"/>
            </a:srgbClr>
          </a:solidFill>
          <a:ln>
            <a:noFill/>
          </a:ln>
        </p:spPr>
        <p:txBody>
          <a:bodyPr anchorCtr="0" anchor="ctr" bIns="252000" lIns="432000" spcFirstLastPara="1" rIns="432000" wrap="square" tIns="28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Energy oriented benchmarking of ML applications</a:t>
            </a:r>
            <a:endParaRPr sz="2500"/>
          </a:p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0" y="5915751"/>
            <a:ext cx="9144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2000" lIns="432000" spcFirstLastPara="1" rIns="432000" wrap="square" tIns="252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"/>
              <a:t>Michalis Kasioulis, UCY, ESR2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311700" y="1536625"/>
            <a:ext cx="4565100" cy="47607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Proliferation of IoT devices led to the development of edge computing, a new computing paradigm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Computation on edge is constantly growing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Typically ML workloads are energy hungry and require low response times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There is need for understanding the energy requirements of ML workloads </a:t>
            </a:r>
            <a:r>
              <a:rPr lang="en"/>
              <a:t>when</a:t>
            </a:r>
            <a:r>
              <a:rPr lang="en"/>
              <a:t> running on devices with heterogeneous </a:t>
            </a:r>
            <a:r>
              <a:rPr lang="en"/>
              <a:t>hardware</a:t>
            </a:r>
            <a:r>
              <a:rPr lang="en"/>
              <a:t> characteristics</a:t>
            </a:r>
            <a:endParaRPr/>
          </a:p>
        </p:txBody>
      </p:sp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2066092"/>
            <a:ext cx="4267197" cy="349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Workloads</a:t>
            </a:r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46017"/>
            <a:ext cx="8839204" cy="11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81925"/>
            <a:ext cx="6780349" cy="8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050" y="4496775"/>
            <a:ext cx="8679900" cy="137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646399"/>
            <a:ext cx="5027512" cy="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Use Cases &amp; Setup</a:t>
            </a:r>
            <a:endParaRPr/>
          </a:p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11700" y="1536629"/>
            <a:ext cx="8520600" cy="23688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b="1" lang="en"/>
              <a:t>ICD</a:t>
            </a:r>
            <a:r>
              <a:rPr lang="en"/>
              <a:t> using </a:t>
            </a:r>
            <a:r>
              <a:rPr b="1" lang="en"/>
              <a:t>MobileNet </a:t>
            </a:r>
            <a:r>
              <a:rPr lang="en"/>
              <a:t>as a model, on the same device with different backends (PyTorch, ONNX, Tensorflow, Tensorflow Lite)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"/>
              <a:t>ICD </a:t>
            </a:r>
            <a:r>
              <a:rPr lang="en"/>
              <a:t>using </a:t>
            </a:r>
            <a:r>
              <a:rPr b="1" lang="en"/>
              <a:t>ONNX </a:t>
            </a:r>
            <a:r>
              <a:rPr lang="en"/>
              <a:t>as backend, on the same device with different models (resnet50, mobilenet, ssd-mobilenet, ssd-resnet34)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Use cases 1 and 2 on a different device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"/>
              <a:t>HAR </a:t>
            </a:r>
            <a:r>
              <a:rPr lang="en"/>
              <a:t>using the </a:t>
            </a:r>
            <a:r>
              <a:rPr b="1" lang="en"/>
              <a:t>Pytorch </a:t>
            </a:r>
            <a:r>
              <a:rPr lang="en"/>
              <a:t>backend on different devices</a:t>
            </a:r>
            <a:endParaRPr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650" y="3606454"/>
            <a:ext cx="5130214" cy="2647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Image Classification &amp; Detection</a:t>
            </a:r>
            <a:endParaRPr/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25" y="1502099"/>
            <a:ext cx="7596349" cy="38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355899"/>
            <a:ext cx="8839199" cy="1139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Image Classification &amp; Detection</a:t>
            </a:r>
            <a:endParaRPr/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38" y="1428149"/>
            <a:ext cx="8099323" cy="41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638" y="5608400"/>
            <a:ext cx="7696727" cy="9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Human Activity Recognition</a:t>
            </a: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31400"/>
            <a:ext cx="4072627" cy="291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675" y="1529400"/>
            <a:ext cx="4072627" cy="291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910789"/>
            <a:ext cx="8839204" cy="101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Future Work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For ICD, the choice of model and backend affects the energy consumption and inference time per image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For ICD, the energy consumption is much lower on Raspberry Pi while inference time is at least 6 times higher in most of the cases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For ICD, PyTorch as a backend affects the performance metric and ssd-resnet34 as a model affects the energy metric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For HAR, the total inference time was around 4 times higher on Raspberry Pi while energy consumption of the server was </a:t>
            </a:r>
            <a:r>
              <a:rPr lang="en"/>
              <a:t>more than 5 times higher</a:t>
            </a:r>
            <a:r>
              <a:rPr lang="en"/>
              <a:t> due to idle power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Future Work</a:t>
            </a:r>
            <a:endParaRPr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Compare CPU vs GPU on server and edge devices</a:t>
            </a:r>
            <a:endParaRPr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Examine ‘accuracy per joule’ metric for different models</a:t>
            </a:r>
            <a:endParaRPr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Perform inference over the network</a:t>
            </a:r>
            <a:endParaRPr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Study the training procedure of the models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Acknowledgement</a:t>
            </a:r>
            <a:endParaRPr/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75" y="1638448"/>
            <a:ext cx="7763050" cy="44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RAIS">
      <a:dk1>
        <a:srgbClr val="000000"/>
      </a:dk1>
      <a:lt1>
        <a:srgbClr val="FFFFFF"/>
      </a:lt1>
      <a:dk2>
        <a:srgbClr val="3C4858"/>
      </a:dk2>
      <a:lt2>
        <a:srgbClr val="EEEEEE"/>
      </a:lt2>
      <a:accent1>
        <a:srgbClr val="22398A"/>
      </a:accent1>
      <a:accent2>
        <a:srgbClr val="5962B9"/>
      </a:accent2>
      <a:accent3>
        <a:srgbClr val="FF984E"/>
      </a:accent3>
      <a:accent4>
        <a:srgbClr val="FFC194"/>
      </a:accent4>
      <a:accent5>
        <a:srgbClr val="6F3B55"/>
      </a:accent5>
      <a:accent6>
        <a:srgbClr val="C490AA"/>
      </a:accent6>
      <a:hlink>
        <a:srgbClr val="5962B9"/>
      </a:hlink>
      <a:folHlink>
        <a:srgbClr val="5962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